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601200" cy="128016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80C"/>
    <a:srgbClr val="F3C74B"/>
    <a:srgbClr val="FBEDC5"/>
    <a:srgbClr val="D8A30E"/>
    <a:srgbClr val="DAC10C"/>
    <a:srgbClr val="F2D81A"/>
    <a:srgbClr val="9C7514"/>
    <a:srgbClr val="60480C"/>
    <a:srgbClr val="5D5B0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660"/>
  </p:normalViewPr>
  <p:slideViewPr>
    <p:cSldViewPr snapToGrid="0">
      <p:cViewPr varScale="1">
        <p:scale>
          <a:sx n="58" d="100"/>
          <a:sy n="58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9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65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01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78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50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7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19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15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0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82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22DA-C84E-491B-9B46-BAFE77DCD57E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8802-6387-4561-9619-8417BD79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46">
            <a:extLst>
              <a:ext uri="{FF2B5EF4-FFF2-40B4-BE49-F238E27FC236}">
                <a16:creationId xmlns:a16="http://schemas.microsoft.com/office/drawing/2014/main" id="{A64513B8-5A99-5461-18D1-EFC216D1D5FE}"/>
              </a:ext>
            </a:extLst>
          </p:cNvPr>
          <p:cNvSpPr txBox="1"/>
          <p:nvPr/>
        </p:nvSpPr>
        <p:spPr>
          <a:xfrm>
            <a:off x="-21419" y="12314960"/>
            <a:ext cx="7993120" cy="43170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lIns="0" tIns="0" r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本キャンペーンは予告なく変更･終了する場合があります</a:t>
            </a:r>
            <a:endParaRPr kumimoji="1" lang="en-US" altLang="ja-JP" sz="900" i="0" u="none" strike="noStrike" kern="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ご成約日は契約締結日を起算とします</a:t>
            </a:r>
            <a:r>
              <a:rPr kumimoji="1" lang="en-US" altLang="ja-JP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詳細は担当者もしくは弊社お電話にてご確認ください。</a:t>
            </a:r>
            <a:endParaRPr kumimoji="1" lang="en-US" altLang="ja-JP" sz="900" i="0" u="none" strike="noStrike" kern="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ご契約締結後に万が一契約解除となった場合は本キャンペーンは適用されません</a:t>
            </a:r>
          </a:p>
        </p:txBody>
      </p:sp>
      <p:pic>
        <p:nvPicPr>
          <p:cNvPr id="41" name="Picture 28" descr="キラキラゴージャスな背景(8種) | OKUMONO">
            <a:extLst>
              <a:ext uri="{FF2B5EF4-FFF2-40B4-BE49-F238E27FC236}">
                <a16:creationId xmlns:a16="http://schemas.microsoft.com/office/drawing/2014/main" id="{59560BDD-3D97-DDCB-91A8-CC18F8C1D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9" r="4101"/>
          <a:stretch/>
        </p:blipFill>
        <p:spPr bwMode="auto">
          <a:xfrm rot="16200000">
            <a:off x="-1601718" y="1560919"/>
            <a:ext cx="12801602" cy="96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01D967A-77FE-8126-9C30-E363DB42BAFB}"/>
              </a:ext>
            </a:extLst>
          </p:cNvPr>
          <p:cNvGrpSpPr/>
          <p:nvPr/>
        </p:nvGrpSpPr>
        <p:grpSpPr>
          <a:xfrm>
            <a:off x="38230" y="109879"/>
            <a:ext cx="9545745" cy="12581844"/>
            <a:chOff x="116538" y="116542"/>
            <a:chExt cx="9628095" cy="6577122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FA49B9F4-02F4-9E44-F167-B135E4242519}"/>
                </a:ext>
              </a:extLst>
            </p:cNvPr>
            <p:cNvSpPr/>
            <p:nvPr/>
          </p:nvSpPr>
          <p:spPr>
            <a:xfrm>
              <a:off x="261716" y="116542"/>
              <a:ext cx="9337740" cy="6409822"/>
            </a:xfrm>
            <a:prstGeom prst="rect">
              <a:avLst/>
            </a:prstGeom>
            <a:noFill/>
            <a:ln w="76200">
              <a:gradFill>
                <a:gsLst>
                  <a:gs pos="0">
                    <a:schemeClr val="accent4">
                      <a:lumMod val="75000"/>
                    </a:schemeClr>
                  </a:gs>
                  <a:gs pos="36000">
                    <a:schemeClr val="accent4">
                      <a:lumMod val="40000"/>
                      <a:lumOff val="60000"/>
                    </a:schemeClr>
                  </a:gs>
                  <a:gs pos="67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60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9F99855-0ED8-4718-AAE4-4C0F7C7C811B}"/>
                </a:ext>
              </a:extLst>
            </p:cNvPr>
            <p:cNvSpPr/>
            <p:nvPr/>
          </p:nvSpPr>
          <p:spPr>
            <a:xfrm>
              <a:off x="116538" y="220926"/>
              <a:ext cx="9337740" cy="6396294"/>
            </a:xfrm>
            <a:prstGeom prst="rect">
              <a:avLst/>
            </a:prstGeom>
            <a:noFill/>
            <a:ln w="76200">
              <a:gradFill>
                <a:gsLst>
                  <a:gs pos="0">
                    <a:schemeClr val="accent4">
                      <a:lumMod val="75000"/>
                    </a:schemeClr>
                  </a:gs>
                  <a:gs pos="36000">
                    <a:schemeClr val="accent4">
                      <a:lumMod val="40000"/>
                      <a:lumOff val="60000"/>
                    </a:schemeClr>
                  </a:gs>
                  <a:gs pos="67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60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8D184B1E-15B6-AB3B-1119-520FE975D666}"/>
                </a:ext>
              </a:extLst>
            </p:cNvPr>
            <p:cNvSpPr/>
            <p:nvPr/>
          </p:nvSpPr>
          <p:spPr>
            <a:xfrm>
              <a:off x="406893" y="338948"/>
              <a:ext cx="9337740" cy="6354716"/>
            </a:xfrm>
            <a:prstGeom prst="rect">
              <a:avLst/>
            </a:prstGeom>
            <a:noFill/>
            <a:ln w="76200">
              <a:gradFill>
                <a:gsLst>
                  <a:gs pos="0">
                    <a:schemeClr val="accent4">
                      <a:lumMod val="75000"/>
                    </a:schemeClr>
                  </a:gs>
                  <a:gs pos="36000">
                    <a:schemeClr val="accent4">
                      <a:lumMod val="40000"/>
                      <a:lumOff val="60000"/>
                    </a:schemeClr>
                  </a:gs>
                  <a:gs pos="67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60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A34D671-07A2-65EB-9570-04F1D60E33BA}"/>
              </a:ext>
            </a:extLst>
          </p:cNvPr>
          <p:cNvGrpSpPr/>
          <p:nvPr/>
        </p:nvGrpSpPr>
        <p:grpSpPr>
          <a:xfrm>
            <a:off x="819150" y="2628686"/>
            <a:ext cx="7902523" cy="4108995"/>
            <a:chOff x="1571161" y="2785672"/>
            <a:chExt cx="6858135" cy="4967713"/>
          </a:xfrm>
        </p:grpSpPr>
        <p:sp>
          <p:nvSpPr>
            <p:cNvPr id="50" name="テキスト ボックス 289">
              <a:extLst>
                <a:ext uri="{FF2B5EF4-FFF2-40B4-BE49-F238E27FC236}">
                  <a16:creationId xmlns:a16="http://schemas.microsoft.com/office/drawing/2014/main" id="{D5BCC6F3-BB52-6ADC-531B-C9DCE2EAEF41}"/>
                </a:ext>
              </a:extLst>
            </p:cNvPr>
            <p:cNvSpPr txBox="1"/>
            <p:nvPr/>
          </p:nvSpPr>
          <p:spPr>
            <a:xfrm>
              <a:off x="1571161" y="2877326"/>
              <a:ext cx="6858135" cy="487605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numCol="1" rtlCol="0" anchor="t">
              <a:prstTxWarp prst="textPlain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spc="-100" baseline="0" dirty="0">
                  <a:ln w="27622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200</a:t>
              </a:r>
              <a:endParaRPr lang="ja-JP" altLang="en-US" sz="2400" spc="-100" baseline="0" dirty="0">
                <a:ln w="276225"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BDDDBA2-D638-D1B6-1A50-FA178CA18FFF}"/>
                </a:ext>
              </a:extLst>
            </p:cNvPr>
            <p:cNvGrpSpPr/>
            <p:nvPr/>
          </p:nvGrpSpPr>
          <p:grpSpPr>
            <a:xfrm>
              <a:off x="1584540" y="2785672"/>
              <a:ext cx="6844756" cy="4876060"/>
              <a:chOff x="1245337" y="6706845"/>
              <a:chExt cx="5283875" cy="2932429"/>
            </a:xfrm>
          </p:grpSpPr>
          <p:sp>
            <p:nvSpPr>
              <p:cNvPr id="52" name="テキスト ボックス 289">
                <a:extLst>
                  <a:ext uri="{FF2B5EF4-FFF2-40B4-BE49-F238E27FC236}">
                    <a16:creationId xmlns:a16="http://schemas.microsoft.com/office/drawing/2014/main" id="{AC9F5D88-398F-9B32-3BDA-B710F5C73E72}"/>
                  </a:ext>
                </a:extLst>
              </p:cNvPr>
              <p:cNvSpPr txBox="1"/>
              <p:nvPr/>
            </p:nvSpPr>
            <p:spPr>
              <a:xfrm>
                <a:off x="1245337" y="6706845"/>
                <a:ext cx="5283875" cy="293242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numCol="1" rtlCol="0" anchor="t">
                <a:prstTxWarp prst="textPlain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spc="-100" baseline="0" dirty="0">
                    <a:ln w="130175">
                      <a:solidFill>
                        <a:srgbClr val="B4880C"/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/>
                    <a:latin typeface="Impact" panose="020B0806030902050204" pitchFamily="34" charset="0"/>
                    <a:ea typeface="HGP創英角ｺﾞｼｯｸUB" panose="020B0900000000000000" pitchFamily="50" charset="-128"/>
                  </a:rPr>
                  <a:t>200</a:t>
                </a:r>
                <a:endParaRPr lang="ja-JP" altLang="en-US" sz="2400" spc="-100" baseline="0" dirty="0">
                  <a:ln w="130175">
                    <a:solidFill>
                      <a:srgbClr val="B4880C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53" name="テキスト ボックス 289">
                <a:extLst>
                  <a:ext uri="{FF2B5EF4-FFF2-40B4-BE49-F238E27FC236}">
                    <a16:creationId xmlns:a16="http://schemas.microsoft.com/office/drawing/2014/main" id="{C38C1B58-23D0-0B12-B0C1-BDCCF31F3C98}"/>
                  </a:ext>
                </a:extLst>
              </p:cNvPr>
              <p:cNvSpPr txBox="1"/>
              <p:nvPr/>
            </p:nvSpPr>
            <p:spPr>
              <a:xfrm>
                <a:off x="1245337" y="6706845"/>
                <a:ext cx="5283875" cy="293242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numCol="1" rtlCol="0" anchor="t">
                <a:prstTxWarp prst="textPlain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spc="-100" dirty="0"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gradFill>
                      <a:gsLst>
                        <a:gs pos="0">
                          <a:srgbClr val="B4880C"/>
                        </a:gs>
                        <a:gs pos="13000">
                          <a:srgbClr val="F3C74B"/>
                        </a:gs>
                        <a:gs pos="21000">
                          <a:srgbClr val="FBEDC5"/>
                        </a:gs>
                        <a:gs pos="82000">
                          <a:srgbClr val="F3C74B"/>
                        </a:gs>
                        <a:gs pos="59000">
                          <a:srgbClr val="F3C74B"/>
                        </a:gs>
                        <a:gs pos="70000">
                          <a:srgbClr val="FBEDC5"/>
                        </a:gs>
                        <a:gs pos="33000">
                          <a:srgbClr val="F3C74B"/>
                        </a:gs>
                        <a:gs pos="100000">
                          <a:srgbClr val="B4880C"/>
                        </a:gs>
                      </a:gsLst>
                      <a:lin ang="5400000" scaled="1"/>
                    </a:gradFill>
                    <a:effectLst/>
                    <a:latin typeface="Impact" panose="020B0806030902050204" pitchFamily="34" charset="0"/>
                    <a:ea typeface="HGP創英角ｺﾞｼｯｸUB" panose="020B0900000000000000" pitchFamily="50" charset="-128"/>
                  </a:rPr>
                  <a:t>200</a:t>
                </a:r>
                <a:endParaRPr lang="ja-JP" altLang="en-US" sz="2400" spc="-1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gradFill>
                    <a:gsLst>
                      <a:gs pos="0">
                        <a:srgbClr val="B4880C"/>
                      </a:gs>
                      <a:gs pos="13000">
                        <a:srgbClr val="F3C74B"/>
                      </a:gs>
                      <a:gs pos="21000">
                        <a:srgbClr val="FBEDC5"/>
                      </a:gs>
                      <a:gs pos="82000">
                        <a:srgbClr val="F3C74B"/>
                      </a:gs>
                      <a:gs pos="59000">
                        <a:srgbClr val="F3C74B"/>
                      </a:gs>
                      <a:gs pos="70000">
                        <a:srgbClr val="FBEDC5"/>
                      </a:gs>
                      <a:gs pos="33000">
                        <a:srgbClr val="F3C74B"/>
                      </a:gs>
                      <a:gs pos="100000">
                        <a:srgbClr val="B4880C"/>
                      </a:gs>
                    </a:gsLst>
                    <a:lin ang="5400000" scaled="1"/>
                  </a:gradFill>
                  <a:effectLst/>
                  <a:latin typeface="Impact" panose="020B0806030902050204" pitchFamily="34" charset="0"/>
                  <a:ea typeface="HGP創英角ｺﾞｼｯｸUB" panose="020B0900000000000000" pitchFamily="50" charset="-128"/>
                </a:endParaRPr>
              </a:p>
            </p:txBody>
          </p:sp>
        </p:grpSp>
      </p:grpSp>
      <p:sp>
        <p:nvSpPr>
          <p:cNvPr id="54" name="テキスト ボックス 289">
            <a:extLst>
              <a:ext uri="{FF2B5EF4-FFF2-40B4-BE49-F238E27FC236}">
                <a16:creationId xmlns:a16="http://schemas.microsoft.com/office/drawing/2014/main" id="{2601B41A-5DE6-1E5D-B9BF-4616C5664A72}"/>
              </a:ext>
            </a:extLst>
          </p:cNvPr>
          <p:cNvSpPr txBox="1"/>
          <p:nvPr/>
        </p:nvSpPr>
        <p:spPr>
          <a:xfrm>
            <a:off x="393700" y="9464032"/>
            <a:ext cx="8735923" cy="6346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numCol="1" rtlCol="0" anchor="t">
            <a:prstTxWarp prst="textPlain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期間内にご来場・ご成約いただいたお客様全員で</a:t>
            </a:r>
            <a:endParaRPr lang="en-US" altLang="ja-JP" sz="105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抽選を行い当選金額をキャッシュバック！</a:t>
            </a:r>
            <a:endParaRPr lang="en-US" altLang="ja-JP" sz="105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BF1ECB2-BC3C-182A-EBB1-A7BF5306E9F0}"/>
              </a:ext>
            </a:extLst>
          </p:cNvPr>
          <p:cNvGrpSpPr/>
          <p:nvPr/>
        </p:nvGrpSpPr>
        <p:grpSpPr>
          <a:xfrm>
            <a:off x="8207845" y="4891044"/>
            <a:ext cx="1200599" cy="1732764"/>
            <a:chOff x="2126831" y="8411879"/>
            <a:chExt cx="3307317" cy="4715845"/>
          </a:xfrm>
        </p:grpSpPr>
        <p:sp>
          <p:nvSpPr>
            <p:cNvPr id="59" name="テキスト ボックス 289">
              <a:extLst>
                <a:ext uri="{FF2B5EF4-FFF2-40B4-BE49-F238E27FC236}">
                  <a16:creationId xmlns:a16="http://schemas.microsoft.com/office/drawing/2014/main" id="{B6B1F9D0-00E6-74DD-F4BF-40CAF2986A38}"/>
                </a:ext>
              </a:extLst>
            </p:cNvPr>
            <p:cNvSpPr txBox="1"/>
            <p:nvPr/>
          </p:nvSpPr>
          <p:spPr>
            <a:xfrm rot="5400000">
              <a:off x="1438019" y="9131594"/>
              <a:ext cx="4684946" cy="3307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none" numCol="1" rtlCol="0" anchor="t">
              <a:prstTxWarp prst="textPlain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spc="-100" dirty="0">
                  <a:ln w="1301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万円</a:t>
              </a:r>
              <a:endParaRPr lang="ja-JP" altLang="en-US" sz="2400" spc="-100" baseline="0" dirty="0">
                <a:ln w="130175"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0" name="テキスト ボックス 289">
              <a:extLst>
                <a:ext uri="{FF2B5EF4-FFF2-40B4-BE49-F238E27FC236}">
                  <a16:creationId xmlns:a16="http://schemas.microsoft.com/office/drawing/2014/main" id="{C91E562C-ECF4-9576-FEC9-2AB0C7A06FEA}"/>
                </a:ext>
              </a:extLst>
            </p:cNvPr>
            <p:cNvSpPr txBox="1"/>
            <p:nvPr/>
          </p:nvSpPr>
          <p:spPr>
            <a:xfrm rot="5400000">
              <a:off x="1438926" y="9099784"/>
              <a:ext cx="4683124" cy="3307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none" numCol="1" rtlCol="0" anchor="t">
              <a:prstTxWarp prst="textPlain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spc="-1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gradFill>
                    <a:gsLst>
                      <a:gs pos="0">
                        <a:srgbClr val="B4880C"/>
                      </a:gs>
                      <a:gs pos="13000">
                        <a:srgbClr val="F3C74B"/>
                      </a:gs>
                      <a:gs pos="21000">
                        <a:srgbClr val="FBEDC5"/>
                      </a:gs>
                      <a:gs pos="82000">
                        <a:srgbClr val="F3C74B"/>
                      </a:gs>
                      <a:gs pos="59000">
                        <a:srgbClr val="F3C74B"/>
                      </a:gs>
                      <a:gs pos="70000">
                        <a:srgbClr val="FBEDC5"/>
                      </a:gs>
                      <a:gs pos="33000">
                        <a:srgbClr val="F3C74B"/>
                      </a:gs>
                      <a:gs pos="100000">
                        <a:srgbClr val="B4880C"/>
                      </a:gs>
                    </a:gsLst>
                    <a:lin ang="5400000" scaled="1"/>
                  </a:gra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万円</a:t>
              </a:r>
              <a:endParaRPr lang="ja-JP" altLang="en-US" sz="2400" spc="-100" baseline="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B4880C"/>
                    </a:gs>
                    <a:gs pos="13000">
                      <a:srgbClr val="F3C74B"/>
                    </a:gs>
                    <a:gs pos="21000">
                      <a:srgbClr val="FBEDC5"/>
                    </a:gs>
                    <a:gs pos="82000">
                      <a:srgbClr val="F3C74B"/>
                    </a:gs>
                    <a:gs pos="59000">
                      <a:srgbClr val="F3C74B"/>
                    </a:gs>
                    <a:gs pos="70000">
                      <a:srgbClr val="FBEDC5"/>
                    </a:gs>
                    <a:gs pos="33000">
                      <a:srgbClr val="F3C74B"/>
                    </a:gs>
                    <a:gs pos="100000">
                      <a:srgbClr val="B4880C"/>
                    </a:gs>
                  </a:gsLst>
                  <a:lin ang="5400000" scaled="1"/>
                </a:gradFill>
                <a:latin typeface="Impact" panose="020B0806030902050204" pitchFamily="34" charset="0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6F051FFF-B47C-0007-9BEF-0B32F1351636}"/>
              </a:ext>
            </a:extLst>
          </p:cNvPr>
          <p:cNvGrpSpPr/>
          <p:nvPr/>
        </p:nvGrpSpPr>
        <p:grpSpPr>
          <a:xfrm>
            <a:off x="91572" y="4722559"/>
            <a:ext cx="1232193" cy="1986421"/>
            <a:chOff x="2086995" y="8442778"/>
            <a:chExt cx="3347153" cy="4694481"/>
          </a:xfrm>
        </p:grpSpPr>
        <p:sp>
          <p:nvSpPr>
            <p:cNvPr id="63" name="テキスト ボックス 289">
              <a:extLst>
                <a:ext uri="{FF2B5EF4-FFF2-40B4-BE49-F238E27FC236}">
                  <a16:creationId xmlns:a16="http://schemas.microsoft.com/office/drawing/2014/main" id="{5F8BD7BD-341E-4DD3-7178-94078C485889}"/>
                </a:ext>
              </a:extLst>
            </p:cNvPr>
            <p:cNvSpPr txBox="1"/>
            <p:nvPr/>
          </p:nvSpPr>
          <p:spPr>
            <a:xfrm rot="5400000">
              <a:off x="1438019" y="9131594"/>
              <a:ext cx="4684946" cy="3307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none" numCol="1" rtlCol="0" anchor="t">
              <a:prstTxWarp prst="textPlain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spc="-100" baseline="0" dirty="0">
                  <a:ln w="1301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最大</a:t>
              </a:r>
            </a:p>
          </p:txBody>
        </p:sp>
        <p:sp>
          <p:nvSpPr>
            <p:cNvPr id="64" name="テキスト ボックス 289">
              <a:extLst>
                <a:ext uri="{FF2B5EF4-FFF2-40B4-BE49-F238E27FC236}">
                  <a16:creationId xmlns:a16="http://schemas.microsoft.com/office/drawing/2014/main" id="{1B028F85-5598-A350-F141-AB81CD72ED41}"/>
                </a:ext>
              </a:extLst>
            </p:cNvPr>
            <p:cNvSpPr txBox="1"/>
            <p:nvPr/>
          </p:nvSpPr>
          <p:spPr>
            <a:xfrm rot="5400000">
              <a:off x="1399089" y="9142041"/>
              <a:ext cx="4683124" cy="330731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none" numCol="1" rtlCol="0" anchor="t">
              <a:prstTxWarp prst="textPlain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spc="-100" baseline="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gradFill>
                    <a:gsLst>
                      <a:gs pos="0">
                        <a:srgbClr val="B4880C"/>
                      </a:gs>
                      <a:gs pos="13000">
                        <a:srgbClr val="F3C74B"/>
                      </a:gs>
                      <a:gs pos="21000">
                        <a:srgbClr val="FBEDC5"/>
                      </a:gs>
                      <a:gs pos="82000">
                        <a:srgbClr val="F3C74B"/>
                      </a:gs>
                      <a:gs pos="59000">
                        <a:srgbClr val="F3C74B"/>
                      </a:gs>
                      <a:gs pos="70000">
                        <a:srgbClr val="FBEDC5"/>
                      </a:gs>
                      <a:gs pos="33000">
                        <a:srgbClr val="F3C74B"/>
                      </a:gs>
                      <a:gs pos="100000">
                        <a:srgbClr val="B4880C"/>
                      </a:gs>
                    </a:gsLst>
                    <a:lin ang="5400000" scaled="1"/>
                  </a:gra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最大</a:t>
              </a:r>
            </a:p>
          </p:txBody>
        </p: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6A35AAA-8D73-2EEB-920E-13B0009CCC4C}"/>
              </a:ext>
            </a:extLst>
          </p:cNvPr>
          <p:cNvSpPr/>
          <p:nvPr/>
        </p:nvSpPr>
        <p:spPr>
          <a:xfrm>
            <a:off x="393700" y="10183937"/>
            <a:ext cx="8815774" cy="2126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テキスト ボックス 289">
            <a:extLst>
              <a:ext uri="{FF2B5EF4-FFF2-40B4-BE49-F238E27FC236}">
                <a16:creationId xmlns:a16="http://schemas.microsoft.com/office/drawing/2014/main" id="{99435D50-858A-A3D7-32FA-DF3FB41CB3F6}"/>
              </a:ext>
            </a:extLst>
          </p:cNvPr>
          <p:cNvSpPr txBox="1"/>
          <p:nvPr/>
        </p:nvSpPr>
        <p:spPr>
          <a:xfrm>
            <a:off x="543629" y="10783237"/>
            <a:ext cx="8709160" cy="65533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numCol="1" rtlCol="0" anchor="t">
            <a:prstTxWarp prst="textPlain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105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31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</a:t>
            </a:r>
            <a:r>
              <a:rPr lang="en-US" altLang="ja-JP" sz="9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en-US" altLang="ja-JP" sz="105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7" name="テキスト ボックス 289">
            <a:extLst>
              <a:ext uri="{FF2B5EF4-FFF2-40B4-BE49-F238E27FC236}">
                <a16:creationId xmlns:a16="http://schemas.microsoft.com/office/drawing/2014/main" id="{408729B5-2E82-4809-4DAA-5681BCF4BEE6}"/>
              </a:ext>
            </a:extLst>
          </p:cNvPr>
          <p:cNvSpPr txBox="1"/>
          <p:nvPr/>
        </p:nvSpPr>
        <p:spPr>
          <a:xfrm>
            <a:off x="2913512" y="10294941"/>
            <a:ext cx="3507308" cy="424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numCol="1" rtlCol="0" anchor="t">
            <a:prstTxWarp prst="textPlain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5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キャンペーン対象期間</a:t>
            </a:r>
            <a:endParaRPr lang="en-US" altLang="ja-JP" sz="105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0A024A5-C2E7-49E9-11B0-2B4062564B35}"/>
              </a:ext>
            </a:extLst>
          </p:cNvPr>
          <p:cNvSpPr txBox="1"/>
          <p:nvPr/>
        </p:nvSpPr>
        <p:spPr>
          <a:xfrm>
            <a:off x="412733" y="11565518"/>
            <a:ext cx="7993120" cy="80616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lIns="0" tIns="0" r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本キャンペーンは予告なく変更･終了する場合があります</a:t>
            </a:r>
            <a:endParaRPr kumimoji="1" lang="en-US" altLang="ja-JP" sz="120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ご成約日は契約締結日を起算とします</a:t>
            </a:r>
            <a:r>
              <a:rPr kumimoji="1" lang="ja-JP" altLang="en-US" sz="12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en-US" sz="1200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詳細は担当者もしくは弊社お電話にてご確認ください）</a:t>
            </a:r>
            <a:endParaRPr kumimoji="1" lang="en-US" altLang="ja-JP" sz="120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i="0" u="none" strike="noStrike" kern="0" cap="none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ご契約締結後に万が一契約解除となった場合は本キャンペーンは適用されません</a:t>
            </a: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06D22092-F3E5-A5F8-42B7-A5F83D32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49" y="11510719"/>
            <a:ext cx="331694" cy="313765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2C771D4E-46D9-A291-C2D0-20FEF7A7D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98" y="11507865"/>
            <a:ext cx="352474" cy="33342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E9FD6DAF-32EC-9B17-F441-E8E61EFE9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82" y="11877564"/>
            <a:ext cx="352474" cy="333422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2D55C55C-2444-1E69-4038-DF2E2D35E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34" y="11887217"/>
            <a:ext cx="352474" cy="33342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4C2BD9BD-540E-9095-91ED-339A21894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98" y="11884531"/>
            <a:ext cx="352474" cy="333422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D389924-D3AE-6269-2E72-14DE580CE0D3}"/>
              </a:ext>
            </a:extLst>
          </p:cNvPr>
          <p:cNvSpPr txBox="1"/>
          <p:nvPr/>
        </p:nvSpPr>
        <p:spPr>
          <a:xfrm>
            <a:off x="6844843" y="114665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1</a:t>
            </a:r>
            <a:endParaRPr kumimoji="1" lang="ja-JP" altLang="en-US" sz="20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3159E6B-5351-3385-FF1A-9346B54F79B6}"/>
              </a:ext>
            </a:extLst>
          </p:cNvPr>
          <p:cNvSpPr txBox="1"/>
          <p:nvPr/>
        </p:nvSpPr>
        <p:spPr>
          <a:xfrm>
            <a:off x="6961672" y="1157906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等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E651960-4EF4-050F-8A8C-D585A76E5E25}"/>
              </a:ext>
            </a:extLst>
          </p:cNvPr>
          <p:cNvSpPr txBox="1"/>
          <p:nvPr/>
        </p:nvSpPr>
        <p:spPr>
          <a:xfrm>
            <a:off x="7216241" y="1163639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万円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8B288D0-A468-D7AB-6EC4-B6A2E0F7FECC}"/>
              </a:ext>
            </a:extLst>
          </p:cNvPr>
          <p:cNvSpPr txBox="1"/>
          <p:nvPr/>
        </p:nvSpPr>
        <p:spPr>
          <a:xfrm>
            <a:off x="7181776" y="1141726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200</a:t>
            </a:r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D2A6EA1-BA68-6FD0-0BCE-EDB7B2B93418}"/>
              </a:ext>
            </a:extLst>
          </p:cNvPr>
          <p:cNvSpPr txBox="1"/>
          <p:nvPr/>
        </p:nvSpPr>
        <p:spPr>
          <a:xfrm>
            <a:off x="7606482" y="114695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</a:t>
            </a:r>
            <a:endParaRPr kumimoji="1" lang="ja-JP" altLang="en-US" sz="2000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3B859C1-3901-C6C9-EF14-4BCCBB4296DF}"/>
              </a:ext>
            </a:extLst>
          </p:cNvPr>
          <p:cNvSpPr txBox="1"/>
          <p:nvPr/>
        </p:nvSpPr>
        <p:spPr>
          <a:xfrm>
            <a:off x="7723311" y="1158208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等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06A523F-A83B-BFD6-1991-C797EDCF4617}"/>
              </a:ext>
            </a:extLst>
          </p:cNvPr>
          <p:cNvSpPr txBox="1"/>
          <p:nvPr/>
        </p:nvSpPr>
        <p:spPr>
          <a:xfrm>
            <a:off x="7986629" y="1160465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万円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B266811-3286-A767-7955-1322B11FCAE4}"/>
              </a:ext>
            </a:extLst>
          </p:cNvPr>
          <p:cNvSpPr txBox="1"/>
          <p:nvPr/>
        </p:nvSpPr>
        <p:spPr>
          <a:xfrm>
            <a:off x="7949665" y="113947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4EDCED5-0ED3-8913-E83C-5B022FD4B836}"/>
              </a:ext>
            </a:extLst>
          </p:cNvPr>
          <p:cNvSpPr txBox="1"/>
          <p:nvPr/>
        </p:nvSpPr>
        <p:spPr>
          <a:xfrm>
            <a:off x="6872126" y="118511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3</a:t>
            </a:r>
            <a:endParaRPr kumimoji="1" lang="ja-JP" altLang="en-US" sz="2000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5F74427-9537-0795-C6DE-ECB020F0D664}"/>
              </a:ext>
            </a:extLst>
          </p:cNvPr>
          <p:cNvSpPr txBox="1"/>
          <p:nvPr/>
        </p:nvSpPr>
        <p:spPr>
          <a:xfrm>
            <a:off x="6994148" y="1196076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等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3D3BD4E-459D-7FF4-C161-24E9267BF6B9}"/>
              </a:ext>
            </a:extLst>
          </p:cNvPr>
          <p:cNvSpPr txBox="1"/>
          <p:nvPr/>
        </p:nvSpPr>
        <p:spPr>
          <a:xfrm>
            <a:off x="7213919" y="1203179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万円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C2D979B-A828-7BE1-2175-4E90ADF84607}"/>
              </a:ext>
            </a:extLst>
          </p:cNvPr>
          <p:cNvSpPr txBox="1"/>
          <p:nvPr/>
        </p:nvSpPr>
        <p:spPr>
          <a:xfrm>
            <a:off x="7246415" y="11819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50</a:t>
            </a:r>
            <a:endParaRPr kumimoji="1" lang="ja-JP" altLang="en-US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BAF43EA-C993-103C-D61F-1D8A3072C3F0}"/>
              </a:ext>
            </a:extLst>
          </p:cNvPr>
          <p:cNvSpPr txBox="1"/>
          <p:nvPr/>
        </p:nvSpPr>
        <p:spPr>
          <a:xfrm>
            <a:off x="8350587" y="1193480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特賞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DBC62B0-ECD1-3A4A-8C76-23BEC877F2AD}"/>
              </a:ext>
            </a:extLst>
          </p:cNvPr>
          <p:cNvSpPr txBox="1"/>
          <p:nvPr/>
        </p:nvSpPr>
        <p:spPr>
          <a:xfrm>
            <a:off x="8702946" y="1202247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万円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E89294D-6A35-E674-EB58-C1DDC799D8B5}"/>
              </a:ext>
            </a:extLst>
          </p:cNvPr>
          <p:cNvSpPr txBox="1"/>
          <p:nvPr/>
        </p:nvSpPr>
        <p:spPr>
          <a:xfrm>
            <a:off x="8725340" y="118088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3E78461A-A241-1AED-141E-9914DEF38B36}"/>
              </a:ext>
            </a:extLst>
          </p:cNvPr>
          <p:cNvSpPr txBox="1"/>
          <p:nvPr/>
        </p:nvSpPr>
        <p:spPr>
          <a:xfrm>
            <a:off x="7603164" y="118574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4</a:t>
            </a:r>
            <a:endParaRPr kumimoji="1" lang="ja-JP" altLang="en-US" sz="2000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E8EC16E7-D30E-9B4E-AD0A-D42A0613A01C}"/>
              </a:ext>
            </a:extLst>
          </p:cNvPr>
          <p:cNvSpPr txBox="1"/>
          <p:nvPr/>
        </p:nvSpPr>
        <p:spPr>
          <a:xfrm>
            <a:off x="7730539" y="1196138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等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470C41A-EBF4-E0FF-8CAF-C6AB64A724E9}"/>
              </a:ext>
            </a:extLst>
          </p:cNvPr>
          <p:cNvSpPr txBox="1"/>
          <p:nvPr/>
        </p:nvSpPr>
        <p:spPr>
          <a:xfrm>
            <a:off x="7948280" y="1202992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万円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1E23A3A9-240D-93BC-3E54-4EC8B2214B65}"/>
              </a:ext>
            </a:extLst>
          </p:cNvPr>
          <p:cNvSpPr txBox="1"/>
          <p:nvPr/>
        </p:nvSpPr>
        <p:spPr>
          <a:xfrm>
            <a:off x="7983094" y="118202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EA0BD93-056E-004A-A864-90FE7ADF7076}"/>
              </a:ext>
            </a:extLst>
          </p:cNvPr>
          <p:cNvSpPr/>
          <p:nvPr/>
        </p:nvSpPr>
        <p:spPr>
          <a:xfrm>
            <a:off x="412733" y="670674"/>
            <a:ext cx="8796741" cy="1752239"/>
          </a:xfrm>
          <a:prstGeom prst="rect">
            <a:avLst/>
          </a:prstGeom>
          <a:gradFill flip="none" rotWithShape="1">
            <a:gsLst>
              <a:gs pos="75000">
                <a:schemeClr val="accent4">
                  <a:lumMod val="20000"/>
                  <a:lumOff val="80000"/>
                </a:schemeClr>
              </a:gs>
              <a:gs pos="0">
                <a:srgbClr val="914A00"/>
              </a:gs>
              <a:gs pos="100000">
                <a:srgbClr val="C89800"/>
              </a:gs>
              <a:gs pos="51000">
                <a:srgbClr val="D3A85C"/>
              </a:gs>
              <a:gs pos="26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289">
            <a:extLst>
              <a:ext uri="{FF2B5EF4-FFF2-40B4-BE49-F238E27FC236}">
                <a16:creationId xmlns:a16="http://schemas.microsoft.com/office/drawing/2014/main" id="{254FF26B-BA2B-44E9-BBC2-30439CACA07D}"/>
              </a:ext>
            </a:extLst>
          </p:cNvPr>
          <p:cNvSpPr txBox="1"/>
          <p:nvPr/>
        </p:nvSpPr>
        <p:spPr>
          <a:xfrm>
            <a:off x="415393" y="874176"/>
            <a:ext cx="8722102" cy="148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numCol="1" rtlCol="0" anchor="t">
            <a:prstTxWarp prst="textPlain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spc="-300" baseline="0" dirty="0">
                <a:ln w="76200">
                  <a:noFill/>
                </a:ln>
                <a:solidFill>
                  <a:schemeClr val="tx1"/>
                </a:solidFill>
                <a:latin typeface="Impact" panose="020B0806030902050204" pitchFamily="34" charset="0"/>
                <a:ea typeface="HGP創英角ｺﾞｼｯｸUB" panose="020B0900000000000000" pitchFamily="50" charset="-128"/>
              </a:rPr>
              <a:t>   </a:t>
            </a:r>
            <a:r>
              <a:rPr lang="ja-JP" altLang="en-US" sz="2400" spc="-300" dirty="0">
                <a:ln w="76200">
                  <a:noFill/>
                </a:ln>
                <a:solidFill>
                  <a:schemeClr val="tx1"/>
                </a:solidFill>
                <a:latin typeface="Impact" panose="020B0806030902050204" pitchFamily="34" charset="0"/>
                <a:ea typeface="HGP創英角ｺﾞｼｯｸUB" panose="020B0900000000000000" pitchFamily="50" charset="-128"/>
              </a:rPr>
              <a:t>夏休み前の</a:t>
            </a:r>
            <a:r>
              <a:rPr lang="ja-JP" altLang="en-US" sz="2400" spc="-300" baseline="0" dirty="0">
                <a:ln w="76200">
                  <a:noFill/>
                </a:ln>
                <a:solidFill>
                  <a:schemeClr val="tx1"/>
                </a:solidFill>
                <a:latin typeface="Impact" panose="020B0806030902050204" pitchFamily="34" charset="0"/>
                <a:ea typeface="HGP創英角ｺﾞｼｯｸUB" panose="020B0900000000000000" pitchFamily="50" charset="-128"/>
              </a:rPr>
              <a:t>キャンペーン！</a:t>
            </a:r>
          </a:p>
        </p:txBody>
      </p:sp>
      <p:sp>
        <p:nvSpPr>
          <p:cNvPr id="66" name="テキスト ボックス 289">
            <a:extLst>
              <a:ext uri="{FF2B5EF4-FFF2-40B4-BE49-F238E27FC236}">
                <a16:creationId xmlns:a16="http://schemas.microsoft.com/office/drawing/2014/main" id="{556A22EE-9784-DF6B-CF41-BF36422383AF}"/>
              </a:ext>
            </a:extLst>
          </p:cNvPr>
          <p:cNvSpPr txBox="1"/>
          <p:nvPr/>
        </p:nvSpPr>
        <p:spPr>
          <a:xfrm>
            <a:off x="343414" y="893603"/>
            <a:ext cx="8686823" cy="15018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numCol="1" rtlCol="0" anchor="t">
            <a:prstTxWarp prst="textPlain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spc="-300" baseline="0" dirty="0">
                <a:ln w="762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HGP創英角ｺﾞｼｯｸUB" panose="020B0900000000000000" pitchFamily="50" charset="-128"/>
              </a:rPr>
              <a:t>   夏休み前のキャンペーン！</a:t>
            </a:r>
          </a:p>
        </p:txBody>
      </p:sp>
      <p:sp>
        <p:nvSpPr>
          <p:cNvPr id="94" name="テキスト ボックス 289">
            <a:extLst>
              <a:ext uri="{FF2B5EF4-FFF2-40B4-BE49-F238E27FC236}">
                <a16:creationId xmlns:a16="http://schemas.microsoft.com/office/drawing/2014/main" id="{23AE7687-CCD6-2C7D-6CA4-61317C366050}"/>
              </a:ext>
            </a:extLst>
          </p:cNvPr>
          <p:cNvSpPr txBox="1"/>
          <p:nvPr/>
        </p:nvSpPr>
        <p:spPr>
          <a:xfrm>
            <a:off x="2841612" y="8849019"/>
            <a:ext cx="3711477" cy="5564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numCol="1" rtlCol="0" anchor="t">
            <a:prstTxWarp prst="textPlain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応募者にもれなく</a:t>
            </a:r>
            <a:endParaRPr lang="en-US" altLang="ja-JP" sz="105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41783008-8625-F976-B145-7C0867E295E8}"/>
              </a:ext>
            </a:extLst>
          </p:cNvPr>
          <p:cNvCxnSpPr>
            <a:cxnSpLocks/>
          </p:cNvCxnSpPr>
          <p:nvPr/>
        </p:nvCxnSpPr>
        <p:spPr>
          <a:xfrm flipH="1" flipV="1">
            <a:off x="1576171" y="8873488"/>
            <a:ext cx="577519" cy="5509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3F12B786-B6C2-71E9-CA81-095EE7B49274}"/>
              </a:ext>
            </a:extLst>
          </p:cNvPr>
          <p:cNvCxnSpPr>
            <a:cxnSpLocks/>
          </p:cNvCxnSpPr>
          <p:nvPr/>
        </p:nvCxnSpPr>
        <p:spPr>
          <a:xfrm flipV="1">
            <a:off x="6871583" y="8915468"/>
            <a:ext cx="306434" cy="4280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ACFB010B-FB18-9C60-3D37-FBFFCB20344A}"/>
              </a:ext>
            </a:extLst>
          </p:cNvPr>
          <p:cNvCxnSpPr>
            <a:cxnSpLocks/>
          </p:cNvCxnSpPr>
          <p:nvPr/>
        </p:nvCxnSpPr>
        <p:spPr>
          <a:xfrm flipH="1" flipV="1">
            <a:off x="2214940" y="8836689"/>
            <a:ext cx="308178" cy="5396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FB5271E7-3FBD-272A-0E78-4042229846D9}"/>
              </a:ext>
            </a:extLst>
          </p:cNvPr>
          <p:cNvCxnSpPr>
            <a:cxnSpLocks/>
          </p:cNvCxnSpPr>
          <p:nvPr/>
        </p:nvCxnSpPr>
        <p:spPr>
          <a:xfrm flipV="1">
            <a:off x="7254413" y="8942750"/>
            <a:ext cx="422952" cy="4527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8B72C671-6975-D908-2C38-41286330AE07}"/>
              </a:ext>
            </a:extLst>
          </p:cNvPr>
          <p:cNvGrpSpPr/>
          <p:nvPr/>
        </p:nvGrpSpPr>
        <p:grpSpPr>
          <a:xfrm>
            <a:off x="326102" y="7007896"/>
            <a:ext cx="8735923" cy="1819661"/>
            <a:chOff x="581036" y="8857837"/>
            <a:chExt cx="7842282" cy="2577530"/>
          </a:xfrm>
        </p:grpSpPr>
        <p:sp>
          <p:nvSpPr>
            <p:cNvPr id="116" name="テキスト ボックス 289">
              <a:extLst>
                <a:ext uri="{FF2B5EF4-FFF2-40B4-BE49-F238E27FC236}">
                  <a16:creationId xmlns:a16="http://schemas.microsoft.com/office/drawing/2014/main" id="{AB597312-BBB2-8192-A3F7-8F58D5193518}"/>
                </a:ext>
              </a:extLst>
            </p:cNvPr>
            <p:cNvSpPr txBox="1"/>
            <p:nvPr/>
          </p:nvSpPr>
          <p:spPr>
            <a:xfrm>
              <a:off x="581039" y="8857837"/>
              <a:ext cx="7842279" cy="257753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numCol="1" rtlCol="0" anchor="t">
              <a:prstTxWarp prst="textPlain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ja-JP" altLang="en-US" sz="2400" spc="-300" baseline="0" dirty="0">
                  <a:ln w="114300"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B4880C"/>
                      </a:gs>
                      <a:gs pos="13000">
                        <a:srgbClr val="F3C74B"/>
                      </a:gs>
                      <a:gs pos="21000">
                        <a:srgbClr val="FBEDC5"/>
                      </a:gs>
                      <a:gs pos="82000">
                        <a:srgbClr val="F3C74B"/>
                      </a:gs>
                      <a:gs pos="59000">
                        <a:srgbClr val="F3C74B"/>
                      </a:gs>
                      <a:gs pos="70000">
                        <a:srgbClr val="FBEDC5"/>
                      </a:gs>
                      <a:gs pos="33000">
                        <a:srgbClr val="F3C74B"/>
                      </a:gs>
                      <a:gs pos="100000">
                        <a:srgbClr val="B488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55000"/>
                      </a:prstClr>
                    </a:outerShdw>
                  </a:effectLst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キャッシュバック！</a:t>
              </a:r>
            </a:p>
          </p:txBody>
        </p:sp>
        <p:sp>
          <p:nvSpPr>
            <p:cNvPr id="117" name="テキスト ボックス 289">
              <a:extLst>
                <a:ext uri="{FF2B5EF4-FFF2-40B4-BE49-F238E27FC236}">
                  <a16:creationId xmlns:a16="http://schemas.microsoft.com/office/drawing/2014/main" id="{DCEB4B93-2A1F-98AF-28A0-CB0EB53C63E2}"/>
                </a:ext>
              </a:extLst>
            </p:cNvPr>
            <p:cNvSpPr txBox="1"/>
            <p:nvPr/>
          </p:nvSpPr>
          <p:spPr>
            <a:xfrm>
              <a:off x="581036" y="8909225"/>
              <a:ext cx="7842281" cy="247475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numCol="1" rtlCol="0" anchor="t">
              <a:prstTxWarp prst="textPlain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" algn="ctr">
                <a:lnSpc>
                  <a:spcPts val="2200"/>
                </a:lnSpc>
              </a:pPr>
              <a:r>
                <a:rPr lang="ja-JP" altLang="en-US" sz="2400" spc="-300" baseline="0" dirty="0">
                  <a:ln w="19050"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B4880C"/>
                      </a:gs>
                      <a:gs pos="13000">
                        <a:srgbClr val="F3C74B"/>
                      </a:gs>
                      <a:gs pos="21000">
                        <a:srgbClr val="FBEDC5"/>
                      </a:gs>
                      <a:gs pos="82000">
                        <a:srgbClr val="F3C74B"/>
                      </a:gs>
                      <a:gs pos="59000">
                        <a:srgbClr val="F3C74B"/>
                      </a:gs>
                      <a:gs pos="70000">
                        <a:srgbClr val="FBEDC5"/>
                      </a:gs>
                      <a:gs pos="33000">
                        <a:srgbClr val="F3C74B"/>
                      </a:gs>
                      <a:gs pos="100000">
                        <a:srgbClr val="B488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55000"/>
                      </a:prstClr>
                    </a:outerShdw>
                  </a:effectLst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キャッシュバック！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94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277</TotalTime>
  <Words>189</Words>
  <Application>Microsoft Office PowerPoint</Application>
  <PresentationFormat>A3 297x420 mm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HGP創英角ｺﾞｼｯｸUB</vt:lpstr>
      <vt:lpstr>Arial</vt:lpstr>
      <vt:lpstr>Calibri</vt:lpstr>
      <vt:lpstr>Calibri Light</vt:lpstr>
      <vt:lpstr>Impact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cohshin04</dc:creator>
  <cp:lastModifiedBy>yoshida</cp:lastModifiedBy>
  <cp:revision>19</cp:revision>
  <cp:lastPrinted>2026-05-29T10:15:03Z</cp:lastPrinted>
  <dcterms:created xsi:type="dcterms:W3CDTF">2023-12-23T01:43:23Z</dcterms:created>
  <dcterms:modified xsi:type="dcterms:W3CDTF">2026-05-31T11:54:27Z</dcterms:modified>
</cp:coreProperties>
</file>